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20"/>
  </p:notesMasterIdLst>
  <p:handoutMasterIdLst>
    <p:handoutMasterId r:id="rId21"/>
  </p:handoutMasterIdLst>
  <p:sldIdLst>
    <p:sldId id="295" r:id="rId2"/>
    <p:sldId id="290" r:id="rId3"/>
    <p:sldId id="297" r:id="rId4"/>
    <p:sldId id="298" r:id="rId5"/>
    <p:sldId id="306" r:id="rId6"/>
    <p:sldId id="311" r:id="rId7"/>
    <p:sldId id="292" r:id="rId8"/>
    <p:sldId id="299" r:id="rId9"/>
    <p:sldId id="300" r:id="rId10"/>
    <p:sldId id="296" r:id="rId11"/>
    <p:sldId id="301" r:id="rId12"/>
    <p:sldId id="302" r:id="rId13"/>
    <p:sldId id="307" r:id="rId14"/>
    <p:sldId id="308" r:id="rId15"/>
    <p:sldId id="314" r:id="rId16"/>
    <p:sldId id="312" r:id="rId17"/>
    <p:sldId id="313" r:id="rId18"/>
    <p:sldId id="31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551" autoAdjust="0"/>
  </p:normalViewPr>
  <p:slideViewPr>
    <p:cSldViewPr snapToGrid="0" snapToObjects="1">
      <p:cViewPr varScale="1">
        <p:scale>
          <a:sx n="88" d="100"/>
          <a:sy n="88" d="100"/>
        </p:scale>
        <p:origin x="422" y="77"/>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11/20/2022</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11/20/2022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7</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8</a:t>
            </a:fld>
            <a:endParaRPr lang="en-US" dirty="0"/>
          </a:p>
        </p:txBody>
      </p:sp>
    </p:spTree>
    <p:extLst>
      <p:ext uri="{BB962C8B-B14F-4D97-AF65-F5344CB8AC3E}">
        <p14:creationId xmlns:p14="http://schemas.microsoft.com/office/powerpoint/2010/main" val="136181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9</a:t>
            </a:fld>
            <a:endParaRPr lang="en-US" dirty="0"/>
          </a:p>
        </p:txBody>
      </p:sp>
    </p:spTree>
    <p:extLst>
      <p:ext uri="{BB962C8B-B14F-4D97-AF65-F5344CB8AC3E}">
        <p14:creationId xmlns:p14="http://schemas.microsoft.com/office/powerpoint/2010/main" val="1740654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10</a:t>
            </a:fld>
            <a:endParaRPr lang="en-US" dirty="0"/>
          </a:p>
        </p:txBody>
      </p:sp>
    </p:spTree>
    <p:extLst>
      <p:ext uri="{BB962C8B-B14F-4D97-AF65-F5344CB8AC3E}">
        <p14:creationId xmlns:p14="http://schemas.microsoft.com/office/powerpoint/2010/main" val="3871818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11</a:t>
            </a:fld>
            <a:endParaRPr lang="en-US" dirty="0"/>
          </a:p>
        </p:txBody>
      </p:sp>
    </p:spTree>
    <p:extLst>
      <p:ext uri="{BB962C8B-B14F-4D97-AF65-F5344CB8AC3E}">
        <p14:creationId xmlns:p14="http://schemas.microsoft.com/office/powerpoint/2010/main" val="2473917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12</a:t>
            </a:fld>
            <a:endParaRPr lang="en-US" dirty="0"/>
          </a:p>
        </p:txBody>
      </p:sp>
    </p:spTree>
    <p:extLst>
      <p:ext uri="{BB962C8B-B14F-4D97-AF65-F5344CB8AC3E}">
        <p14:creationId xmlns:p14="http://schemas.microsoft.com/office/powerpoint/2010/main" val="2266006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18</a:t>
            </a:fld>
            <a:endParaRPr lang="en-US" dirty="0"/>
          </a:p>
        </p:txBody>
      </p:sp>
    </p:spTree>
    <p:extLst>
      <p:ext uri="{BB962C8B-B14F-4D97-AF65-F5344CB8AC3E}">
        <p14:creationId xmlns:p14="http://schemas.microsoft.com/office/powerpoint/2010/main" val="1039147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11/20/2022</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11/20/2022</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11/20/2022</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11/20/2022</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838200" y="1182203"/>
            <a:ext cx="9829800" cy="3027759"/>
          </a:xfrm>
        </p:spPr>
        <p:txBody>
          <a:bodyPr/>
          <a:lstStyle/>
          <a:p>
            <a:r>
              <a:rPr lang="en-US" sz="6000" dirty="0"/>
              <a:t>Automation Of Water Irrigation System Using Wireless Sensor</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2142564" y="2586823"/>
            <a:ext cx="243161" cy="2876566"/>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a:xfrm>
            <a:off x="830263" y="276297"/>
            <a:ext cx="10523531" cy="583800"/>
          </a:xfrm>
        </p:spPr>
        <p:txBody>
          <a:bodyPr/>
          <a:lstStyle/>
          <a:p>
            <a:r>
              <a:rPr lang="en-US" dirty="0"/>
              <a:t>Transfer learning accuracy and loss graph, hyperparameters and comparison of model</a:t>
            </a:r>
          </a:p>
        </p:txBody>
      </p:sp>
      <p:pic>
        <p:nvPicPr>
          <p:cNvPr id="11" name="Picture 10">
            <a:extLst>
              <a:ext uri="{FF2B5EF4-FFF2-40B4-BE49-F238E27FC236}">
                <a16:creationId xmlns:a16="http://schemas.microsoft.com/office/drawing/2014/main" id="{B14ACA3B-DBAF-412B-9893-02A7F939BC2F}"/>
              </a:ext>
            </a:extLst>
          </p:cNvPr>
          <p:cNvPicPr>
            <a:picLocks noChangeAspect="1"/>
          </p:cNvPicPr>
          <p:nvPr/>
        </p:nvPicPr>
        <p:blipFill>
          <a:blip r:embed="rId3"/>
          <a:stretch>
            <a:fillRect/>
          </a:stretch>
        </p:blipFill>
        <p:spPr>
          <a:xfrm>
            <a:off x="829746" y="1220809"/>
            <a:ext cx="5262282" cy="5262282"/>
          </a:xfrm>
          <a:prstGeom prst="rect">
            <a:avLst/>
          </a:prstGeom>
        </p:spPr>
      </p:pic>
      <p:pic>
        <p:nvPicPr>
          <p:cNvPr id="4" name="Picture 3">
            <a:extLst>
              <a:ext uri="{FF2B5EF4-FFF2-40B4-BE49-F238E27FC236}">
                <a16:creationId xmlns:a16="http://schemas.microsoft.com/office/drawing/2014/main" id="{BA3EFCBA-05A8-46F9-BAD4-F9D53A653B2E}"/>
              </a:ext>
            </a:extLst>
          </p:cNvPr>
          <p:cNvPicPr>
            <a:picLocks noChangeAspect="1"/>
          </p:cNvPicPr>
          <p:nvPr/>
        </p:nvPicPr>
        <p:blipFill>
          <a:blip r:embed="rId4"/>
          <a:stretch>
            <a:fillRect/>
          </a:stretch>
        </p:blipFill>
        <p:spPr>
          <a:xfrm>
            <a:off x="6092028" y="3255079"/>
            <a:ext cx="4219871" cy="3228012"/>
          </a:xfrm>
          <a:prstGeom prst="rect">
            <a:avLst/>
          </a:prstGeom>
        </p:spPr>
      </p:pic>
      <p:pic>
        <p:nvPicPr>
          <p:cNvPr id="6" name="Picture 5">
            <a:extLst>
              <a:ext uri="{FF2B5EF4-FFF2-40B4-BE49-F238E27FC236}">
                <a16:creationId xmlns:a16="http://schemas.microsoft.com/office/drawing/2014/main" id="{4D200B8F-3E1C-4BD2-BC60-1F3735270808}"/>
              </a:ext>
            </a:extLst>
          </p:cNvPr>
          <p:cNvPicPr>
            <a:picLocks noChangeAspect="1"/>
          </p:cNvPicPr>
          <p:nvPr/>
        </p:nvPicPr>
        <p:blipFill>
          <a:blip r:embed="rId5"/>
          <a:stretch>
            <a:fillRect/>
          </a:stretch>
        </p:blipFill>
        <p:spPr>
          <a:xfrm>
            <a:off x="6099974" y="1220809"/>
            <a:ext cx="4211925" cy="2034270"/>
          </a:xfrm>
          <a:prstGeom prst="rect">
            <a:avLst/>
          </a:prstGeom>
        </p:spPr>
      </p:pic>
      <p:sp>
        <p:nvSpPr>
          <p:cNvPr id="7" name="TextBox 6">
            <a:extLst>
              <a:ext uri="{FF2B5EF4-FFF2-40B4-BE49-F238E27FC236}">
                <a16:creationId xmlns:a16="http://schemas.microsoft.com/office/drawing/2014/main" id="{528EFC32-34AD-4F7B-8769-F80C7CEACE57}"/>
              </a:ext>
            </a:extLst>
          </p:cNvPr>
          <p:cNvSpPr txBox="1"/>
          <p:nvPr/>
        </p:nvSpPr>
        <p:spPr>
          <a:xfrm>
            <a:off x="2533295" y="1249687"/>
            <a:ext cx="1855184" cy="400110"/>
          </a:xfrm>
          <a:prstGeom prst="rect">
            <a:avLst/>
          </a:prstGeom>
          <a:noFill/>
        </p:spPr>
        <p:txBody>
          <a:bodyPr wrap="square" rtlCol="0">
            <a:spAutoFit/>
          </a:bodyPr>
          <a:lstStyle/>
          <a:p>
            <a:r>
              <a:rPr lang="en-US" sz="2000" dirty="0"/>
              <a:t>Densenet201</a:t>
            </a:r>
            <a:endParaRPr lang="en-IN" sz="2000" dirty="0"/>
          </a:p>
        </p:txBody>
      </p:sp>
    </p:spTree>
    <p:extLst>
      <p:ext uri="{BB962C8B-B14F-4D97-AF65-F5344CB8AC3E}">
        <p14:creationId xmlns:p14="http://schemas.microsoft.com/office/powerpoint/2010/main" val="3928365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26230" y="2270563"/>
            <a:ext cx="4862614" cy="4495765"/>
          </a:xfrm>
        </p:spPr>
        <p:txBody>
          <a:bodyPr>
            <a:normAutofit/>
          </a:bodyPr>
          <a:lstStyle/>
          <a:p>
            <a:r>
              <a:rPr lang="en-IN" dirty="0"/>
              <a:t>Water pump to water plants for calculated duration.</a:t>
            </a:r>
          </a:p>
          <a:p>
            <a:r>
              <a:rPr lang="en-US" dirty="0"/>
              <a:t>Power to water pump is supplied using adapter and is controlled through relay by raspberry pi. It turns ON/OF according to the state of the controlling pin on raspberry pi.</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12157"/>
            <a:ext cx="4858575" cy="583800"/>
          </a:xfrm>
        </p:spPr>
        <p:txBody>
          <a:bodyPr/>
          <a:lstStyle/>
          <a:p>
            <a:r>
              <a:rPr lang="en-IN" sz="2800" dirty="0"/>
              <a:t>Water pump and Relay</a:t>
            </a:r>
            <a:endParaRPr lang="en-US" sz="2800" dirty="0"/>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3" name="Picture 2">
            <a:extLst>
              <a:ext uri="{FF2B5EF4-FFF2-40B4-BE49-F238E27FC236}">
                <a16:creationId xmlns:a16="http://schemas.microsoft.com/office/drawing/2014/main" id="{04E32F3E-BC5B-49CA-AEEC-05AF8C2DC2EC}"/>
              </a:ext>
            </a:extLst>
          </p:cNvPr>
          <p:cNvPicPr>
            <a:picLocks noChangeAspect="1"/>
          </p:cNvPicPr>
          <p:nvPr/>
        </p:nvPicPr>
        <p:blipFill>
          <a:blip r:embed="rId4"/>
          <a:stretch>
            <a:fillRect/>
          </a:stretch>
        </p:blipFill>
        <p:spPr>
          <a:xfrm>
            <a:off x="7321932" y="294228"/>
            <a:ext cx="4185336" cy="6223114"/>
          </a:xfrm>
          <a:prstGeom prst="rect">
            <a:avLst/>
          </a:prstGeom>
        </p:spPr>
      </p:pic>
      <p:pic>
        <p:nvPicPr>
          <p:cNvPr id="5" name="Picture 4">
            <a:extLst>
              <a:ext uri="{FF2B5EF4-FFF2-40B4-BE49-F238E27FC236}">
                <a16:creationId xmlns:a16="http://schemas.microsoft.com/office/drawing/2014/main" id="{D8BA938E-5F7D-4256-B0BD-21EE91627983}"/>
              </a:ext>
            </a:extLst>
          </p:cNvPr>
          <p:cNvPicPr>
            <a:picLocks noChangeAspect="1"/>
          </p:cNvPicPr>
          <p:nvPr/>
        </p:nvPicPr>
        <p:blipFill rotWithShape="1">
          <a:blip r:embed="rId5"/>
          <a:srcRect b="13073"/>
          <a:stretch/>
        </p:blipFill>
        <p:spPr>
          <a:xfrm>
            <a:off x="9726706" y="3890316"/>
            <a:ext cx="1780562" cy="2627026"/>
          </a:xfrm>
          <a:prstGeom prst="rect">
            <a:avLst/>
          </a:prstGeom>
        </p:spPr>
      </p:pic>
      <p:sp>
        <p:nvSpPr>
          <p:cNvPr id="6" name="TextBox 5">
            <a:extLst>
              <a:ext uri="{FF2B5EF4-FFF2-40B4-BE49-F238E27FC236}">
                <a16:creationId xmlns:a16="http://schemas.microsoft.com/office/drawing/2014/main" id="{DA4397B5-4F00-43BE-B46E-9AFCE9EC3C0D}"/>
              </a:ext>
            </a:extLst>
          </p:cNvPr>
          <p:cNvSpPr txBox="1"/>
          <p:nvPr/>
        </p:nvSpPr>
        <p:spPr>
          <a:xfrm>
            <a:off x="9886285" y="3863421"/>
            <a:ext cx="1461404" cy="584775"/>
          </a:xfrm>
          <a:prstGeom prst="rect">
            <a:avLst/>
          </a:prstGeom>
          <a:solidFill>
            <a:schemeClr val="tx1"/>
          </a:solidFill>
        </p:spPr>
        <p:txBody>
          <a:bodyPr wrap="square" rtlCol="0" anchor="ctr">
            <a:spAutoFit/>
          </a:bodyPr>
          <a:lstStyle/>
          <a:p>
            <a:pPr algn="ctr"/>
            <a:r>
              <a:rPr lang="en-US" sz="3200" b="1" spc="150" dirty="0">
                <a:solidFill>
                  <a:schemeClr val="bg1"/>
                </a:solidFill>
                <a:latin typeface="+mj-lt"/>
                <a:ea typeface="MingLiU" panose="02020509000000000000" pitchFamily="49" charset="-120"/>
                <a:cs typeface="+mj-cs"/>
              </a:rPr>
              <a:t>Relay</a:t>
            </a:r>
            <a:endParaRPr lang="en-IN" sz="3200" b="1" spc="150" dirty="0">
              <a:solidFill>
                <a:schemeClr val="bg1"/>
              </a:solidFill>
              <a:latin typeface="+mj-lt"/>
              <a:ea typeface="MingLiU" panose="02020509000000000000" pitchFamily="49" charset="-120"/>
              <a:cs typeface="+mj-cs"/>
            </a:endParaRPr>
          </a:p>
        </p:txBody>
      </p:sp>
    </p:spTree>
    <p:extLst>
      <p:ext uri="{BB962C8B-B14F-4D97-AF65-F5344CB8AC3E}">
        <p14:creationId xmlns:p14="http://schemas.microsoft.com/office/powerpoint/2010/main" val="309579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26230" y="2270563"/>
            <a:ext cx="4862614" cy="4495765"/>
          </a:xfrm>
        </p:spPr>
        <p:txBody>
          <a:bodyPr>
            <a:normAutofit/>
          </a:bodyPr>
          <a:lstStyle/>
          <a:p>
            <a:r>
              <a:rPr lang="en-IN" dirty="0"/>
              <a:t>Display the measurements and irrigation duration</a:t>
            </a:r>
          </a:p>
          <a:p>
            <a:r>
              <a:rPr lang="en-US" dirty="0"/>
              <a:t>Touch display is connected using MIPI DSI display port to Raspberry Pi and powered using adapter.</a:t>
            </a:r>
          </a:p>
          <a:p>
            <a:endParaRPr lang="en-IN"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12157"/>
            <a:ext cx="5391237" cy="583800"/>
          </a:xfrm>
        </p:spPr>
        <p:txBody>
          <a:bodyPr/>
          <a:lstStyle/>
          <a:p>
            <a:r>
              <a:rPr lang="en-IN" sz="2800" dirty="0"/>
              <a:t>Raspberry Pi Touch Display</a:t>
            </a:r>
            <a:endParaRPr lang="en-US" sz="2800" dirty="0"/>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5" name="Picture 4">
            <a:extLst>
              <a:ext uri="{FF2B5EF4-FFF2-40B4-BE49-F238E27FC236}">
                <a16:creationId xmlns:a16="http://schemas.microsoft.com/office/drawing/2014/main" id="{56B0155A-4C17-4339-B282-D673FC1F24C9}"/>
              </a:ext>
            </a:extLst>
          </p:cNvPr>
          <p:cNvPicPr>
            <a:picLocks noChangeAspect="1"/>
          </p:cNvPicPr>
          <p:nvPr/>
        </p:nvPicPr>
        <p:blipFill>
          <a:blip r:embed="rId4"/>
          <a:stretch>
            <a:fillRect/>
          </a:stretch>
        </p:blipFill>
        <p:spPr>
          <a:xfrm>
            <a:off x="7009650" y="3896648"/>
            <a:ext cx="4811624" cy="2726011"/>
          </a:xfrm>
          <a:prstGeom prst="rect">
            <a:avLst/>
          </a:prstGeom>
        </p:spPr>
      </p:pic>
      <p:pic>
        <p:nvPicPr>
          <p:cNvPr id="9" name="Picture 8">
            <a:extLst>
              <a:ext uri="{FF2B5EF4-FFF2-40B4-BE49-F238E27FC236}">
                <a16:creationId xmlns:a16="http://schemas.microsoft.com/office/drawing/2014/main" id="{F32E0B88-02E1-4A15-9A0F-96416B54ABA6}"/>
              </a:ext>
            </a:extLst>
          </p:cNvPr>
          <p:cNvPicPr>
            <a:picLocks noChangeAspect="1"/>
          </p:cNvPicPr>
          <p:nvPr/>
        </p:nvPicPr>
        <p:blipFill>
          <a:blip r:embed="rId5"/>
          <a:stretch>
            <a:fillRect/>
          </a:stretch>
        </p:blipFill>
        <p:spPr>
          <a:xfrm>
            <a:off x="7009650" y="217411"/>
            <a:ext cx="4811625" cy="3305484"/>
          </a:xfrm>
          <a:prstGeom prst="rect">
            <a:avLst/>
          </a:prstGeom>
        </p:spPr>
      </p:pic>
    </p:spTree>
    <p:extLst>
      <p:ext uri="{BB962C8B-B14F-4D97-AF65-F5344CB8AC3E}">
        <p14:creationId xmlns:p14="http://schemas.microsoft.com/office/powerpoint/2010/main" val="119063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9" y="2279528"/>
            <a:ext cx="10532281" cy="4495765"/>
          </a:xfrm>
        </p:spPr>
        <p:txBody>
          <a:bodyPr>
            <a:normAutofit/>
          </a:bodyPr>
          <a:lstStyle/>
          <a:p>
            <a:r>
              <a:rPr lang="en-IN" dirty="0"/>
              <a:t>Current weather conditions are fetched using API.</a:t>
            </a:r>
          </a:p>
          <a:p>
            <a:r>
              <a:rPr lang="en-IN" dirty="0"/>
              <a:t>Precipitation in past 24 hours and precipitation probability for next 24 hours are extracted from the result of API response and passed to fuzzy logic.</a:t>
            </a:r>
          </a:p>
          <a:p>
            <a:endParaRPr lang="en-IN"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03191"/>
            <a:ext cx="10523531" cy="583800"/>
          </a:xfrm>
        </p:spPr>
        <p:txBody>
          <a:bodyPr>
            <a:normAutofit/>
          </a:bodyPr>
          <a:lstStyle/>
          <a:p>
            <a:r>
              <a:rPr lang="en-IN" sz="2400" dirty="0"/>
              <a:t>API</a:t>
            </a:r>
            <a:endParaRPr lang="en-US" sz="2500" dirty="0"/>
          </a:p>
        </p:txBody>
      </p:sp>
    </p:spTree>
    <p:extLst>
      <p:ext uri="{BB962C8B-B14F-4D97-AF65-F5344CB8AC3E}">
        <p14:creationId xmlns:p14="http://schemas.microsoft.com/office/powerpoint/2010/main" val="2613507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9" y="1822328"/>
            <a:ext cx="10532281" cy="4495765"/>
          </a:xfrm>
        </p:spPr>
        <p:txBody>
          <a:bodyPr>
            <a:normAutofit/>
          </a:bodyPr>
          <a:lstStyle/>
          <a:p>
            <a:r>
              <a:rPr lang="en-IN" dirty="0"/>
              <a:t>Transfer learning is applied on the image captured by camera and classified into droop or healthy plant. Densenet201 model was used for classification.</a:t>
            </a:r>
          </a:p>
          <a:p>
            <a:r>
              <a:rPr lang="en-IN" dirty="0"/>
              <a:t>The readings from all the sensors, outcome of model and API is fed to fuzzy logic interface which calculates irrigation duration and activates motor for the calculated period of time.</a:t>
            </a:r>
          </a:p>
          <a:p>
            <a:r>
              <a:rPr lang="en-IN" dirty="0"/>
              <a:t>After the completion of irrigation, the system goes in sleep until specified period of time (It is set to one day in the experiment).</a:t>
            </a:r>
          </a:p>
          <a:p>
            <a:endParaRPr lang="en-IN"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03191"/>
            <a:ext cx="10523531" cy="583800"/>
          </a:xfrm>
        </p:spPr>
        <p:txBody>
          <a:bodyPr>
            <a:normAutofit/>
          </a:bodyPr>
          <a:lstStyle/>
          <a:p>
            <a:r>
              <a:rPr lang="en-IN" sz="2400" dirty="0"/>
              <a:t>Complete setup</a:t>
            </a:r>
            <a:endParaRPr lang="en-US" sz="2500" dirty="0"/>
          </a:p>
        </p:txBody>
      </p:sp>
    </p:spTree>
    <p:extLst>
      <p:ext uri="{BB962C8B-B14F-4D97-AF65-F5344CB8AC3E}">
        <p14:creationId xmlns:p14="http://schemas.microsoft.com/office/powerpoint/2010/main" val="38885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03191"/>
            <a:ext cx="10523531" cy="583800"/>
          </a:xfrm>
        </p:spPr>
        <p:txBody>
          <a:bodyPr>
            <a:normAutofit/>
          </a:bodyPr>
          <a:lstStyle/>
          <a:p>
            <a:r>
              <a:rPr lang="en-IN" sz="2400" dirty="0"/>
              <a:t>Algorithms</a:t>
            </a:r>
            <a:endParaRPr lang="en-US" sz="2500" dirty="0"/>
          </a:p>
        </p:txBody>
      </p:sp>
      <p:pic>
        <p:nvPicPr>
          <p:cNvPr id="3" name="Picture 2">
            <a:extLst>
              <a:ext uri="{FF2B5EF4-FFF2-40B4-BE49-F238E27FC236}">
                <a16:creationId xmlns:a16="http://schemas.microsoft.com/office/drawing/2014/main" id="{004B1B6F-FF66-491B-B7AD-5C7A19D0A4FB}"/>
              </a:ext>
            </a:extLst>
          </p:cNvPr>
          <p:cNvPicPr>
            <a:picLocks noChangeAspect="1"/>
          </p:cNvPicPr>
          <p:nvPr/>
        </p:nvPicPr>
        <p:blipFill>
          <a:blip r:embed="rId2"/>
          <a:stretch>
            <a:fillRect/>
          </a:stretch>
        </p:blipFill>
        <p:spPr>
          <a:xfrm>
            <a:off x="5937799" y="1121579"/>
            <a:ext cx="5757351" cy="2307421"/>
          </a:xfrm>
          <a:prstGeom prst="rect">
            <a:avLst/>
          </a:prstGeom>
        </p:spPr>
      </p:pic>
      <p:pic>
        <p:nvPicPr>
          <p:cNvPr id="5" name="Picture 4">
            <a:extLst>
              <a:ext uri="{FF2B5EF4-FFF2-40B4-BE49-F238E27FC236}">
                <a16:creationId xmlns:a16="http://schemas.microsoft.com/office/drawing/2014/main" id="{F4567798-CCBD-4E1B-9268-EC754E70E175}"/>
              </a:ext>
            </a:extLst>
          </p:cNvPr>
          <p:cNvPicPr>
            <a:picLocks noChangeAspect="1"/>
          </p:cNvPicPr>
          <p:nvPr/>
        </p:nvPicPr>
        <p:blipFill>
          <a:blip r:embed="rId3"/>
          <a:stretch>
            <a:fillRect/>
          </a:stretch>
        </p:blipFill>
        <p:spPr>
          <a:xfrm>
            <a:off x="5937799" y="3429000"/>
            <a:ext cx="5759247" cy="3125809"/>
          </a:xfrm>
          <a:prstGeom prst="rect">
            <a:avLst/>
          </a:prstGeom>
        </p:spPr>
      </p:pic>
      <p:pic>
        <p:nvPicPr>
          <p:cNvPr id="7" name="Picture 6">
            <a:extLst>
              <a:ext uri="{FF2B5EF4-FFF2-40B4-BE49-F238E27FC236}">
                <a16:creationId xmlns:a16="http://schemas.microsoft.com/office/drawing/2014/main" id="{E2A5A1C0-0662-45E4-A09B-31FD95456673}"/>
              </a:ext>
            </a:extLst>
          </p:cNvPr>
          <p:cNvPicPr>
            <a:picLocks noChangeAspect="1"/>
          </p:cNvPicPr>
          <p:nvPr/>
        </p:nvPicPr>
        <p:blipFill>
          <a:blip r:embed="rId4"/>
          <a:stretch>
            <a:fillRect/>
          </a:stretch>
        </p:blipFill>
        <p:spPr>
          <a:xfrm>
            <a:off x="830269" y="1120588"/>
            <a:ext cx="5107530" cy="5434221"/>
          </a:xfrm>
          <a:prstGeom prst="rect">
            <a:avLst/>
          </a:prstGeom>
        </p:spPr>
      </p:pic>
    </p:spTree>
    <p:extLst>
      <p:ext uri="{BB962C8B-B14F-4D97-AF65-F5344CB8AC3E}">
        <p14:creationId xmlns:p14="http://schemas.microsoft.com/office/powerpoint/2010/main" val="797028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03191"/>
            <a:ext cx="10523531" cy="583800"/>
          </a:xfrm>
        </p:spPr>
        <p:txBody>
          <a:bodyPr>
            <a:normAutofit/>
          </a:bodyPr>
          <a:lstStyle/>
          <a:p>
            <a:r>
              <a:rPr lang="en-IN" sz="2400" dirty="0"/>
              <a:t>Fuzzy logic output for different conditions</a:t>
            </a:r>
            <a:endParaRPr lang="en-US" sz="2500" dirty="0"/>
          </a:p>
        </p:txBody>
      </p:sp>
      <p:pic>
        <p:nvPicPr>
          <p:cNvPr id="3" name="Picture 2">
            <a:extLst>
              <a:ext uri="{FF2B5EF4-FFF2-40B4-BE49-F238E27FC236}">
                <a16:creationId xmlns:a16="http://schemas.microsoft.com/office/drawing/2014/main" id="{A40FD5C6-5C93-488C-8335-00A59B962061}"/>
              </a:ext>
            </a:extLst>
          </p:cNvPr>
          <p:cNvPicPr>
            <a:picLocks noChangeAspect="1"/>
          </p:cNvPicPr>
          <p:nvPr/>
        </p:nvPicPr>
        <p:blipFill>
          <a:blip r:embed="rId2"/>
          <a:stretch>
            <a:fillRect/>
          </a:stretch>
        </p:blipFill>
        <p:spPr>
          <a:xfrm>
            <a:off x="828756" y="1891833"/>
            <a:ext cx="10525044" cy="3738003"/>
          </a:xfrm>
          <a:prstGeom prst="rect">
            <a:avLst/>
          </a:prstGeom>
        </p:spPr>
      </p:pic>
    </p:spTree>
    <p:extLst>
      <p:ext uri="{BB962C8B-B14F-4D97-AF65-F5344CB8AC3E}">
        <p14:creationId xmlns:p14="http://schemas.microsoft.com/office/powerpoint/2010/main" val="313109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9" y="1535458"/>
            <a:ext cx="10532281" cy="4495765"/>
          </a:xfrm>
        </p:spPr>
        <p:txBody>
          <a:bodyPr>
            <a:normAutofit/>
          </a:bodyPr>
          <a:lstStyle/>
          <a:p>
            <a:r>
              <a:rPr lang="en-US" dirty="0"/>
              <a:t>The authors in [1] used resistive soil moisture sensor which corrode over time which results in measurement errors, so system have to be re-calibrated more oftenly and sensors have to be replaced. To overcome this problems, capacitive soil moisture sensor is used. Moreover, the authors have taken a single image whereas we have captured the images of the crops at the interval of every 24 hours which gives the latest crop status and accordingly the irrigation duration would be computed. Furthermore, the authors in [1] haven’t used any specific logic in order to combine all the parameters generated unlikely we have used fuzzy logic to combine all the parameters so that appropriate time duration for watering the </a:t>
            </a:r>
            <a:r>
              <a:rPr lang="en-US"/>
              <a:t>crops can be </a:t>
            </a:r>
            <a:r>
              <a:rPr lang="en-US" dirty="0"/>
              <a:t>computed.</a:t>
            </a:r>
          </a:p>
          <a:p>
            <a:pPr marL="0" indent="0">
              <a:buNone/>
            </a:pPr>
            <a:r>
              <a:rPr lang="en-US" dirty="0"/>
              <a:t>[1] R. </a:t>
            </a:r>
            <a:r>
              <a:rPr lang="en-US" dirty="0" err="1"/>
              <a:t>Geethamani</a:t>
            </a:r>
            <a:r>
              <a:rPr lang="en-US" dirty="0"/>
              <a:t>, S. </a:t>
            </a:r>
            <a:r>
              <a:rPr lang="en-US" dirty="0" err="1"/>
              <a:t>Jaganathan</a:t>
            </a:r>
            <a:r>
              <a:rPr lang="en-US" dirty="0"/>
              <a:t>, M. S, N. k. S, P. S, and J. R, “Implementation of smart agricultural monitoring system using raspberry pi,” in 2021 Innovations in Power and Advanced Computing Technologies (</a:t>
            </a:r>
            <a:r>
              <a:rPr lang="en-US" dirty="0" err="1"/>
              <a:t>i</a:t>
            </a:r>
            <a:r>
              <a:rPr lang="en-US" dirty="0"/>
              <a:t>-PACT), pp. 1–6, 2021.</a:t>
            </a:r>
            <a:endParaRPr lang="en-IN"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03191"/>
            <a:ext cx="10523531" cy="583800"/>
          </a:xfrm>
        </p:spPr>
        <p:txBody>
          <a:bodyPr>
            <a:normAutofit/>
          </a:bodyPr>
          <a:lstStyle/>
          <a:p>
            <a:r>
              <a:rPr lang="en-IN" sz="2400" dirty="0"/>
              <a:t>Comparison</a:t>
            </a:r>
            <a:endParaRPr lang="en-US" sz="2500" dirty="0"/>
          </a:p>
        </p:txBody>
      </p:sp>
    </p:spTree>
    <p:extLst>
      <p:ext uri="{BB962C8B-B14F-4D97-AF65-F5344CB8AC3E}">
        <p14:creationId xmlns:p14="http://schemas.microsoft.com/office/powerpoint/2010/main" val="266956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1176476" y="1912944"/>
            <a:ext cx="9829800" cy="3027759"/>
          </a:xfrm>
        </p:spPr>
        <p:txBody>
          <a:bodyPr/>
          <a:lstStyle/>
          <a:p>
            <a:pPr algn="ctr"/>
            <a:r>
              <a:rPr lang="en-US" sz="9600" dirty="0"/>
              <a:t>Thank You</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8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9" y="2059044"/>
            <a:ext cx="10532281" cy="4495765"/>
          </a:xfrm>
        </p:spPr>
        <p:txBody>
          <a:bodyPr/>
          <a:lstStyle/>
          <a:p>
            <a:r>
              <a:rPr lang="en-US" sz="1600" dirty="0"/>
              <a:t>Freshwater scarcity has been one of the world's most pressing issues. Thus, one of the most important factors addressed by the authors is conserving water and minimizing wastage while irrigating crops. </a:t>
            </a:r>
          </a:p>
          <a:p>
            <a:r>
              <a:rPr lang="en-US" sz="1600" dirty="0"/>
              <a:t>Some of the essential nutrients required by plants are present in the upper soil layers. These nutrients drain away as a result of water-logging and dehydration, which erodes the soil. Providing the right amount of water for the correct duration is crucial for improving crop yields.</a:t>
            </a:r>
          </a:p>
          <a:p>
            <a:endParaRPr lang="ja-JP" altLang="en-US" sz="16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03191"/>
            <a:ext cx="10523531" cy="583800"/>
          </a:xfrm>
        </p:spPr>
        <p:txBody>
          <a:bodyPr>
            <a:normAutofit/>
          </a:bodyPr>
          <a:lstStyle/>
          <a:p>
            <a:r>
              <a:rPr lang="en-IN" sz="2800" dirty="0"/>
              <a:t>Motivation</a:t>
            </a:r>
            <a:endParaRPr lang="en-US" sz="2800" dirty="0"/>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21519" y="2059044"/>
            <a:ext cx="10532281" cy="4495765"/>
          </a:xfrm>
        </p:spPr>
        <p:txBody>
          <a:bodyPr>
            <a:normAutofit/>
          </a:bodyPr>
          <a:lstStyle/>
          <a:p>
            <a:r>
              <a:rPr lang="en-US" dirty="0"/>
              <a:t>The manual operation of the water pump causes complications for farmers, leading to either over-irrigation or under-irrigation of the plants. Farmers can't quite tell how much moisture is in the soil or even what the weather is like. So, the objective is to optimize the irrigation duration, considering parameters such as soil moisture, meteorological conditions and crop health.</a:t>
            </a:r>
            <a:endParaRPr lang="en-IN" dirty="0"/>
          </a:p>
          <a:p>
            <a:endParaRPr lang="ja-JP" altLang="en-US" sz="16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03191"/>
            <a:ext cx="10523531" cy="583800"/>
          </a:xfrm>
        </p:spPr>
        <p:txBody>
          <a:bodyPr>
            <a:normAutofit/>
          </a:bodyPr>
          <a:lstStyle/>
          <a:p>
            <a:r>
              <a:rPr lang="en-US" sz="2800" dirty="0"/>
              <a:t>Objective</a:t>
            </a:r>
          </a:p>
        </p:txBody>
      </p:sp>
    </p:spTree>
    <p:extLst>
      <p:ext uri="{BB962C8B-B14F-4D97-AF65-F5344CB8AC3E}">
        <p14:creationId xmlns:p14="http://schemas.microsoft.com/office/powerpoint/2010/main" val="889726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9" y="1867151"/>
            <a:ext cx="10532281" cy="4495765"/>
          </a:xfrm>
        </p:spPr>
        <p:txBody>
          <a:bodyPr>
            <a:normAutofit/>
          </a:bodyPr>
          <a:lstStyle/>
          <a:p>
            <a:pPr marL="228600" lvl="1"/>
            <a:r>
              <a:rPr lang="en-IN" dirty="0"/>
              <a:t>Raspberry Pi Model B</a:t>
            </a:r>
          </a:p>
          <a:p>
            <a:pPr marL="228600" lvl="1"/>
            <a:r>
              <a:rPr lang="en-IN" dirty="0"/>
              <a:t>Capacitive soil moisture sensor</a:t>
            </a:r>
          </a:p>
          <a:p>
            <a:pPr marL="228600" lvl="1"/>
            <a:r>
              <a:rPr lang="en-IN" dirty="0"/>
              <a:t>Camera module V2</a:t>
            </a:r>
          </a:p>
          <a:p>
            <a:pPr marL="228600" lvl="1"/>
            <a:r>
              <a:rPr lang="en-IN" dirty="0"/>
              <a:t>Water pump and Relay</a:t>
            </a:r>
          </a:p>
          <a:p>
            <a:pPr marL="228600" lvl="1"/>
            <a:r>
              <a:rPr lang="en-IN" dirty="0"/>
              <a:t>Raspberry Pi Touch Display</a:t>
            </a:r>
          </a:p>
          <a:p>
            <a:endParaRPr lang="en-IN"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03191"/>
            <a:ext cx="10523531" cy="583800"/>
          </a:xfrm>
        </p:spPr>
        <p:txBody>
          <a:bodyPr>
            <a:normAutofit/>
          </a:bodyPr>
          <a:lstStyle/>
          <a:p>
            <a:r>
              <a:rPr lang="en-US" sz="2500" dirty="0"/>
              <a:t>Devices used in the experiment</a:t>
            </a:r>
          </a:p>
        </p:txBody>
      </p:sp>
    </p:spTree>
    <p:extLst>
      <p:ext uri="{BB962C8B-B14F-4D97-AF65-F5344CB8AC3E}">
        <p14:creationId xmlns:p14="http://schemas.microsoft.com/office/powerpoint/2010/main" val="1362124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03191"/>
            <a:ext cx="10523531" cy="583800"/>
          </a:xfrm>
        </p:spPr>
        <p:txBody>
          <a:bodyPr>
            <a:normAutofit/>
          </a:bodyPr>
          <a:lstStyle/>
          <a:p>
            <a:r>
              <a:rPr lang="en-US" sz="2500" dirty="0"/>
              <a:t>Experimental setup of devices</a:t>
            </a:r>
          </a:p>
        </p:txBody>
      </p:sp>
      <p:pic>
        <p:nvPicPr>
          <p:cNvPr id="4" name="Picture 3">
            <a:extLst>
              <a:ext uri="{FF2B5EF4-FFF2-40B4-BE49-F238E27FC236}">
                <a16:creationId xmlns:a16="http://schemas.microsoft.com/office/drawing/2014/main" id="{4E3EB17B-A8B2-4E75-B830-EC1E4963851C}"/>
              </a:ext>
            </a:extLst>
          </p:cNvPr>
          <p:cNvPicPr>
            <a:picLocks noChangeAspect="1"/>
          </p:cNvPicPr>
          <p:nvPr/>
        </p:nvPicPr>
        <p:blipFill>
          <a:blip r:embed="rId2"/>
          <a:stretch>
            <a:fillRect/>
          </a:stretch>
        </p:blipFill>
        <p:spPr>
          <a:xfrm>
            <a:off x="830269" y="1284193"/>
            <a:ext cx="8761506" cy="4928347"/>
          </a:xfrm>
          <a:prstGeom prst="rect">
            <a:avLst/>
          </a:prstGeom>
        </p:spPr>
      </p:pic>
    </p:spTree>
    <p:extLst>
      <p:ext uri="{BB962C8B-B14F-4D97-AF65-F5344CB8AC3E}">
        <p14:creationId xmlns:p14="http://schemas.microsoft.com/office/powerpoint/2010/main" val="220324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03191"/>
            <a:ext cx="10523531" cy="583800"/>
          </a:xfrm>
        </p:spPr>
        <p:txBody>
          <a:bodyPr>
            <a:normAutofit/>
          </a:bodyPr>
          <a:lstStyle/>
          <a:p>
            <a:r>
              <a:rPr lang="en-US" sz="2500" dirty="0"/>
              <a:t>Experimental setup of devices</a:t>
            </a:r>
          </a:p>
        </p:txBody>
      </p:sp>
      <p:pic>
        <p:nvPicPr>
          <p:cNvPr id="3" name="Picture 2">
            <a:extLst>
              <a:ext uri="{FF2B5EF4-FFF2-40B4-BE49-F238E27FC236}">
                <a16:creationId xmlns:a16="http://schemas.microsoft.com/office/drawing/2014/main" id="{DA6E0CD4-3692-4E64-8A70-BFBADC954C6B}"/>
              </a:ext>
            </a:extLst>
          </p:cNvPr>
          <p:cNvPicPr>
            <a:picLocks noChangeAspect="1"/>
          </p:cNvPicPr>
          <p:nvPr/>
        </p:nvPicPr>
        <p:blipFill>
          <a:blip r:embed="rId2"/>
          <a:stretch>
            <a:fillRect/>
          </a:stretch>
        </p:blipFill>
        <p:spPr>
          <a:xfrm>
            <a:off x="830269" y="1254230"/>
            <a:ext cx="7237966" cy="5002034"/>
          </a:xfrm>
          <a:prstGeom prst="rect">
            <a:avLst/>
          </a:prstGeom>
        </p:spPr>
      </p:pic>
      <p:pic>
        <p:nvPicPr>
          <p:cNvPr id="6" name="Picture 5">
            <a:extLst>
              <a:ext uri="{FF2B5EF4-FFF2-40B4-BE49-F238E27FC236}">
                <a16:creationId xmlns:a16="http://schemas.microsoft.com/office/drawing/2014/main" id="{2F6CEE27-EE21-4068-A8A3-960BD14A004D}"/>
              </a:ext>
            </a:extLst>
          </p:cNvPr>
          <p:cNvPicPr>
            <a:picLocks noChangeAspect="1"/>
          </p:cNvPicPr>
          <p:nvPr/>
        </p:nvPicPr>
        <p:blipFill>
          <a:blip r:embed="rId3"/>
          <a:stretch>
            <a:fillRect/>
          </a:stretch>
        </p:blipFill>
        <p:spPr>
          <a:xfrm>
            <a:off x="8068235" y="1254230"/>
            <a:ext cx="3424518" cy="5002415"/>
          </a:xfrm>
          <a:prstGeom prst="rect">
            <a:avLst/>
          </a:prstGeom>
        </p:spPr>
      </p:pic>
    </p:spTree>
    <p:extLst>
      <p:ext uri="{BB962C8B-B14F-4D97-AF65-F5344CB8AC3E}">
        <p14:creationId xmlns:p14="http://schemas.microsoft.com/office/powerpoint/2010/main" val="58819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26230" y="2270563"/>
            <a:ext cx="4862614" cy="4495765"/>
          </a:xfrm>
        </p:spPr>
        <p:txBody>
          <a:bodyPr>
            <a:normAutofit/>
          </a:bodyPr>
          <a:lstStyle/>
          <a:p>
            <a:r>
              <a:rPr lang="en-IN" dirty="0"/>
              <a:t>Controls the sensors and perform computation </a:t>
            </a:r>
          </a:p>
          <a:p>
            <a:r>
              <a:rPr lang="en-IN" dirty="0"/>
              <a:t>Perform image </a:t>
            </a:r>
            <a:r>
              <a:rPr lang="en-US" dirty="0"/>
              <a:t>classification </a:t>
            </a:r>
          </a:p>
          <a:p>
            <a:r>
              <a:rPr lang="en-US" dirty="0"/>
              <a:t>Calculate irrigation duration using fuzzy logic, activate the motor for that duration and display measurements on the Display</a:t>
            </a:r>
          </a:p>
          <a:p>
            <a:endParaRPr lang="en-IN"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12157"/>
            <a:ext cx="4858575" cy="583800"/>
          </a:xfrm>
        </p:spPr>
        <p:txBody>
          <a:bodyPr/>
          <a:lstStyle/>
          <a:p>
            <a:r>
              <a:rPr lang="en-IN" sz="2800" dirty="0"/>
              <a:t>Raspberry Pi 4 Model B</a:t>
            </a:r>
            <a:endParaRPr lang="en-US" sz="2800" dirty="0"/>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3" name="Picture 2">
            <a:extLst>
              <a:ext uri="{FF2B5EF4-FFF2-40B4-BE49-F238E27FC236}">
                <a16:creationId xmlns:a16="http://schemas.microsoft.com/office/drawing/2014/main" id="{B34ABF18-EBA1-46EA-A05B-C148B03EC726}"/>
              </a:ext>
            </a:extLst>
          </p:cNvPr>
          <p:cNvPicPr>
            <a:picLocks noChangeAspect="1"/>
          </p:cNvPicPr>
          <p:nvPr/>
        </p:nvPicPr>
        <p:blipFill>
          <a:blip r:embed="rId4"/>
          <a:stretch>
            <a:fillRect/>
          </a:stretch>
        </p:blipFill>
        <p:spPr>
          <a:xfrm>
            <a:off x="7411556" y="448003"/>
            <a:ext cx="3950175" cy="5957642"/>
          </a:xfrm>
          <a:prstGeom prst="rect">
            <a:avLst/>
          </a:prstGeom>
        </p:spPr>
      </p:pic>
    </p:spTree>
    <p:extLst>
      <p:ext uri="{BB962C8B-B14F-4D97-AF65-F5344CB8AC3E}">
        <p14:creationId xmlns:p14="http://schemas.microsoft.com/office/powerpoint/2010/main" val="328354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26230" y="1813363"/>
            <a:ext cx="4862614" cy="4495765"/>
          </a:xfrm>
        </p:spPr>
        <p:txBody>
          <a:bodyPr>
            <a:normAutofit/>
          </a:bodyPr>
          <a:lstStyle/>
          <a:p>
            <a:r>
              <a:rPr lang="en-IN" dirty="0"/>
              <a:t>The sensor used is capacitive which gives precision and </a:t>
            </a:r>
            <a:r>
              <a:rPr lang="en-US" dirty="0"/>
              <a:t>doesn’t corrode like resistive soil moisture sensor.</a:t>
            </a:r>
            <a:endParaRPr lang="en-IN" dirty="0"/>
          </a:p>
          <a:p>
            <a:r>
              <a:rPr lang="en-IN" dirty="0"/>
              <a:t>It gives the accurate averaged reading of soil moisture in the range of 200(Dry) to 1500(Wet).</a:t>
            </a:r>
          </a:p>
          <a:p>
            <a:r>
              <a:rPr lang="en-US" dirty="0"/>
              <a:t>The sensors are connected to Raspberry Pi. </a:t>
            </a:r>
            <a:r>
              <a:rPr lang="en-IN" dirty="0"/>
              <a:t>It uses I2C protocol to transmit measured data so SDA and SCl pins are used.</a:t>
            </a:r>
          </a:p>
          <a:p>
            <a:endParaRPr lang="en-IN" dirty="0"/>
          </a:p>
          <a:p>
            <a:pPr marL="0" indent="0">
              <a:buNone/>
            </a:pPr>
            <a:endParaRPr lang="en-IN"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12157"/>
            <a:ext cx="4858575" cy="583800"/>
          </a:xfrm>
        </p:spPr>
        <p:txBody>
          <a:bodyPr/>
          <a:lstStyle/>
          <a:p>
            <a:r>
              <a:rPr lang="en-IN" sz="2800" dirty="0"/>
              <a:t>Soil moisture sensor</a:t>
            </a:r>
            <a:endParaRPr lang="en-US" sz="2800" dirty="0"/>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3" name="Picture 2">
            <a:extLst>
              <a:ext uri="{FF2B5EF4-FFF2-40B4-BE49-F238E27FC236}">
                <a16:creationId xmlns:a16="http://schemas.microsoft.com/office/drawing/2014/main" id="{82587EB8-7F7E-4772-9BC4-A46C348138C4}"/>
              </a:ext>
            </a:extLst>
          </p:cNvPr>
          <p:cNvPicPr>
            <a:picLocks noChangeAspect="1"/>
          </p:cNvPicPr>
          <p:nvPr/>
        </p:nvPicPr>
        <p:blipFill>
          <a:blip r:embed="rId4"/>
          <a:stretch>
            <a:fillRect/>
          </a:stretch>
        </p:blipFill>
        <p:spPr>
          <a:xfrm>
            <a:off x="7241530" y="345936"/>
            <a:ext cx="4344318" cy="6166127"/>
          </a:xfrm>
          <a:prstGeom prst="rect">
            <a:avLst/>
          </a:prstGeom>
        </p:spPr>
      </p:pic>
    </p:spTree>
    <p:extLst>
      <p:ext uri="{BB962C8B-B14F-4D97-AF65-F5344CB8AC3E}">
        <p14:creationId xmlns:p14="http://schemas.microsoft.com/office/powerpoint/2010/main" val="741038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26230" y="2270563"/>
            <a:ext cx="4862614" cy="4495765"/>
          </a:xfrm>
        </p:spPr>
        <p:txBody>
          <a:bodyPr>
            <a:normAutofit/>
          </a:bodyPr>
          <a:lstStyle/>
          <a:p>
            <a:r>
              <a:rPr lang="en-IN" dirty="0"/>
              <a:t>Captures the image of crop and determine crop status to droop or healthy.</a:t>
            </a:r>
          </a:p>
          <a:p>
            <a:r>
              <a:rPr lang="en-IN" dirty="0"/>
              <a:t>Camera is connected </a:t>
            </a:r>
            <a:r>
              <a:rPr lang="en-US" dirty="0"/>
              <a:t>using the 2-lane MIPI CSI camera port of the Raspberry Pi.</a:t>
            </a:r>
          </a:p>
          <a:p>
            <a:pPr marL="0" indent="0">
              <a:buNone/>
            </a:pPr>
            <a:endParaRPr lang="en-IN"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312157"/>
            <a:ext cx="4858575" cy="583800"/>
          </a:xfrm>
        </p:spPr>
        <p:txBody>
          <a:bodyPr/>
          <a:lstStyle/>
          <a:p>
            <a:r>
              <a:rPr lang="en-IN" sz="2800" dirty="0"/>
              <a:t>Camera module V2</a:t>
            </a:r>
            <a:endParaRPr lang="en-US" sz="2800" dirty="0"/>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3" name="Picture 2">
            <a:extLst>
              <a:ext uri="{FF2B5EF4-FFF2-40B4-BE49-F238E27FC236}">
                <a16:creationId xmlns:a16="http://schemas.microsoft.com/office/drawing/2014/main" id="{97BEA9BE-A524-4B3E-9133-1154750A3852}"/>
              </a:ext>
            </a:extLst>
          </p:cNvPr>
          <p:cNvPicPr>
            <a:picLocks noChangeAspect="1"/>
          </p:cNvPicPr>
          <p:nvPr/>
        </p:nvPicPr>
        <p:blipFill>
          <a:blip r:embed="rId4"/>
          <a:stretch>
            <a:fillRect/>
          </a:stretch>
        </p:blipFill>
        <p:spPr>
          <a:xfrm>
            <a:off x="7288213" y="463377"/>
            <a:ext cx="4258329" cy="5931245"/>
          </a:xfrm>
          <a:prstGeom prst="rect">
            <a:avLst/>
          </a:prstGeom>
        </p:spPr>
      </p:pic>
      <p:pic>
        <p:nvPicPr>
          <p:cNvPr id="5" name="Picture 4">
            <a:extLst>
              <a:ext uri="{FF2B5EF4-FFF2-40B4-BE49-F238E27FC236}">
                <a16:creationId xmlns:a16="http://schemas.microsoft.com/office/drawing/2014/main" id="{A6FF6329-A23D-4365-908E-E08520EB94EF}"/>
              </a:ext>
            </a:extLst>
          </p:cNvPr>
          <p:cNvPicPr>
            <a:picLocks noChangeAspect="1"/>
          </p:cNvPicPr>
          <p:nvPr/>
        </p:nvPicPr>
        <p:blipFill>
          <a:blip r:embed="rId5"/>
          <a:stretch>
            <a:fillRect/>
          </a:stretch>
        </p:blipFill>
        <p:spPr>
          <a:xfrm>
            <a:off x="7288213" y="4168589"/>
            <a:ext cx="2550215" cy="2226034"/>
          </a:xfrm>
          <a:prstGeom prst="rect">
            <a:avLst/>
          </a:prstGeom>
        </p:spPr>
      </p:pic>
    </p:spTree>
    <p:extLst>
      <p:ext uri="{BB962C8B-B14F-4D97-AF65-F5344CB8AC3E}">
        <p14:creationId xmlns:p14="http://schemas.microsoft.com/office/powerpoint/2010/main" val="2030740337"/>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219</TotalTime>
  <Words>741</Words>
  <Application>Microsoft Office PowerPoint</Application>
  <PresentationFormat>Widescreen</PresentationFormat>
  <Paragraphs>55</Paragraphs>
  <Slides>18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Meiryo UI</vt:lpstr>
      <vt:lpstr>MingLiU</vt:lpstr>
      <vt:lpstr>Arial</vt:lpstr>
      <vt:lpstr>Calibri</vt:lpstr>
      <vt:lpstr>Bold Tech</vt:lpstr>
      <vt:lpstr>Automation Of Water Irrigation System Using Wireless Sensor</vt:lpstr>
      <vt:lpstr>Motivation</vt:lpstr>
      <vt:lpstr>Objective</vt:lpstr>
      <vt:lpstr>Devices used in the experiment</vt:lpstr>
      <vt:lpstr>Experimental setup of devices</vt:lpstr>
      <vt:lpstr>Experimental setup of devices</vt:lpstr>
      <vt:lpstr>Raspberry Pi 4 Model B</vt:lpstr>
      <vt:lpstr>Soil moisture sensor</vt:lpstr>
      <vt:lpstr>Camera module V2</vt:lpstr>
      <vt:lpstr>Transfer learning accuracy and loss graph, hyperparameters and comparison of model</vt:lpstr>
      <vt:lpstr>Water pump and Relay</vt:lpstr>
      <vt:lpstr>Raspberry Pi Touch Display</vt:lpstr>
      <vt:lpstr>API</vt:lpstr>
      <vt:lpstr>Complete setup</vt:lpstr>
      <vt:lpstr>Algorithms</vt:lpstr>
      <vt:lpstr>Fuzzy logic output for different conditions</vt:lpstr>
      <vt:lpstr>Comparison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Of Water Irrigation System Using Wireless Sensor</dc:title>
  <dc:creator>Utsav Patel</dc:creator>
  <cp:lastModifiedBy>Utsav Patel</cp:lastModifiedBy>
  <cp:revision>11</cp:revision>
  <dcterms:created xsi:type="dcterms:W3CDTF">2022-02-28T13:58:06Z</dcterms:created>
  <dcterms:modified xsi:type="dcterms:W3CDTF">2022-11-20T15:46:17Z</dcterms:modified>
</cp:coreProperties>
</file>